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67" r:id="rId5"/>
    <p:sldId id="26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62855C30-F27B-4AF1-A4D5-31913ABB42B5}" name="Anca Postolache" initials="AP" userId="S::Anca.Postolache@surveycoordination.com::071090b0-dd8b-4af8-b568-9362f129f62d" providerId="AD"/>
  <p188:author id="{F5254F77-C5AC-F9CB-37B0-EE61F29EF697}" name="Chris Laws" initials="CL" userId="S::Chris.Laws@surveycoordination.com::661b02b2-841c-4d08-a2de-8ae9f1c1cadb" providerId="AD"/>
  <p188:author id="{3EA2A690-2AC7-4822-C126-79F47BA3DAE9}" name="Sue Cowap" initials="SC" userId="S::Sue.Cowap@surveycoordination.com::e4822bbb-cb41-437c-8916-5daaa95c9814" providerId="AD"/>
  <p188:author id="{2E09C4B3-66D2-5BCD-E080-4006F7E933A9}" name="Caroline Killpack" initials="CK" userId="S::CarolineK@pickereurope.ac.uk::75746590-78e4-43e6-a9cc-06446ab34e3d" providerId="AD"/>
  <p188:author id="{7D1558C9-17A0-AB6C-296F-01B201B7A63D}" name="Samantha Wakes" initials="SW" userId="S::samantha.wakes@cqc.org.uk::eb4a554e-97b5-4674-af3c-6a9170a6385b"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6E2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97" autoAdjust="0"/>
    <p:restoredTop sz="96247" autoAdjust="0"/>
  </p:normalViewPr>
  <p:slideViewPr>
    <p:cSldViewPr snapToGrid="0">
      <p:cViewPr varScale="1">
        <p:scale>
          <a:sx n="61" d="100"/>
          <a:sy n="61" d="100"/>
        </p:scale>
        <p:origin x="288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D74A6F6D-C9CC-4720-918F-CA663A01F0EF}" type="datetimeFigureOut">
              <a:rPr lang="en-GB" smtClean="0"/>
              <a:t>08/04/2025</a:t>
            </a:fld>
            <a:endParaRPr lang="en-GB"/>
          </a:p>
        </p:txBody>
      </p:sp>
      <p:sp>
        <p:nvSpPr>
          <p:cNvPr id="4" name="Slide Image Placeholder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D6282A78-DF7E-452C-97D4-46B77E5C0030}" type="slidenum">
              <a:rPr lang="en-GB" smtClean="0"/>
              <a:t>‹#›</a:t>
            </a:fld>
            <a:endParaRPr lang="en-GB"/>
          </a:p>
        </p:txBody>
      </p:sp>
    </p:spTree>
    <p:extLst>
      <p:ext uri="{BB962C8B-B14F-4D97-AF65-F5344CB8AC3E}">
        <p14:creationId xmlns:p14="http://schemas.microsoft.com/office/powerpoint/2010/main" val="279675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64193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353070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89775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89EB5-8D70-4456-B057-9720A0621BF3}"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64143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589EB5-8D70-4456-B057-9720A0621BF3}" type="datetimeFigureOut">
              <a:rPr lang="en-GB" smtClean="0"/>
              <a:t>08/04/2025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416957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89EB5-8D70-4456-B057-9720A0621BF3}" type="datetimeFigureOut">
              <a:rPr lang="en-GB" smtClean="0"/>
              <a:t>08/04/2025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425019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89EB5-8D70-4456-B057-9720A0621BF3}" type="datetimeFigureOut">
              <a:rPr lang="en-GB" smtClean="0"/>
              <a:t>08/04/2025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154563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89EB5-8D70-4456-B057-9720A0621BF3}" type="datetimeFigureOut">
              <a:rPr lang="en-GB" smtClean="0"/>
              <a:t>08/04/2025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154035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89EB5-8D70-4456-B057-9720A0621BF3}" type="datetimeFigureOut">
              <a:rPr lang="en-GB" smtClean="0"/>
              <a:t>08/04/2025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81729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589EB5-8D70-4456-B057-9720A0621BF3}" type="datetimeFigureOut">
              <a:rPr lang="en-GB" smtClean="0"/>
              <a:t>08/04/2025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39113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589EB5-8D70-4456-B057-9720A0621BF3}" type="datetimeFigureOut">
              <a:rPr lang="en-GB" smtClean="0"/>
              <a:t>08/04/2025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716BD1-5F95-464B-B806-57E624741868}" type="slidenum">
              <a:rPr lang="en-GB" smtClean="0"/>
              <a:t>‹#›</a:t>
            </a:fld>
            <a:endParaRPr lang="en-GB"/>
          </a:p>
        </p:txBody>
      </p:sp>
    </p:spTree>
    <p:extLst>
      <p:ext uri="{BB962C8B-B14F-4D97-AF65-F5344CB8AC3E}">
        <p14:creationId xmlns:p14="http://schemas.microsoft.com/office/powerpoint/2010/main" val="233925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9589EB5-8D70-4456-B057-9720A0621BF3}" type="datetimeFigureOut">
              <a:rPr lang="en-GB" smtClean="0"/>
              <a:t>08/04/2025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E716BD1-5F95-464B-B806-57E624741868}" type="slidenum">
              <a:rPr lang="en-GB" smtClean="0"/>
              <a:t>‹#›</a:t>
            </a:fld>
            <a:endParaRPr lang="en-GB"/>
          </a:p>
        </p:txBody>
      </p:sp>
    </p:spTree>
    <p:extLst>
      <p:ext uri="{BB962C8B-B14F-4D97-AF65-F5344CB8AC3E}">
        <p14:creationId xmlns:p14="http://schemas.microsoft.com/office/powerpoint/2010/main" val="1808757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Young boy doing homework">
            <a:extLst>
              <a:ext uri="{FF2B5EF4-FFF2-40B4-BE49-F238E27FC236}">
                <a16:creationId xmlns:a16="http://schemas.microsoft.com/office/drawing/2014/main" id="{A00A8E5F-55F9-265E-E858-91EC1E7A9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7508"/>
            <a:ext cx="6858000" cy="4572000"/>
          </a:xfrm>
          <a:prstGeom prst="rect">
            <a:avLst/>
          </a:prstGeom>
        </p:spPr>
      </p:pic>
      <p:pic>
        <p:nvPicPr>
          <p:cNvPr id="4" name="image2.png">
            <a:extLst>
              <a:ext uri="{FF2B5EF4-FFF2-40B4-BE49-F238E27FC236}">
                <a16:creationId xmlns:a16="http://schemas.microsoft.com/office/drawing/2014/main" id="{A1A04BB1-8F72-F83B-0888-61223E0EB1DA}"/>
              </a:ext>
            </a:extLst>
          </p:cNvPr>
          <p:cNvPicPr>
            <a:picLocks noChangeAspect="1"/>
          </p:cNvPicPr>
          <p:nvPr/>
        </p:nvPicPr>
        <p:blipFill>
          <a:blip r:embed="rId3" cstate="print"/>
          <a:stretch>
            <a:fillRect/>
          </a:stretch>
        </p:blipFill>
        <p:spPr>
          <a:xfrm>
            <a:off x="430656" y="319905"/>
            <a:ext cx="1677949" cy="532721"/>
          </a:xfrm>
          <a:prstGeom prst="rect">
            <a:avLst/>
          </a:prstGeom>
        </p:spPr>
      </p:pic>
      <p:pic>
        <p:nvPicPr>
          <p:cNvPr id="5" name="image3.jpeg" descr="NHS 10mm - RGB Blue">
            <a:extLst>
              <a:ext uri="{FF2B5EF4-FFF2-40B4-BE49-F238E27FC236}">
                <a16:creationId xmlns:a16="http://schemas.microsoft.com/office/drawing/2014/main" id="{0333A2E9-6822-EF0E-E6DD-65240316EF3B}"/>
              </a:ext>
            </a:extLst>
          </p:cNvPr>
          <p:cNvPicPr>
            <a:picLocks noChangeAspect="1"/>
          </p:cNvPicPr>
          <p:nvPr/>
        </p:nvPicPr>
        <p:blipFill>
          <a:blip r:embed="rId4" cstate="print"/>
          <a:stretch>
            <a:fillRect/>
          </a:stretch>
        </p:blipFill>
        <p:spPr>
          <a:xfrm>
            <a:off x="5432644" y="389148"/>
            <a:ext cx="978493" cy="394235"/>
          </a:xfrm>
          <a:prstGeom prst="rect">
            <a:avLst/>
          </a:prstGeom>
        </p:spPr>
      </p:pic>
      <p:sp>
        <p:nvSpPr>
          <p:cNvPr id="33" name="Rectangle 32">
            <a:extLst>
              <a:ext uri="{FF2B5EF4-FFF2-40B4-BE49-F238E27FC236}">
                <a16:creationId xmlns:a16="http://schemas.microsoft.com/office/drawing/2014/main" id="{9ED9E791-C614-65B5-E408-7B2408B3B36F}"/>
              </a:ext>
            </a:extLst>
          </p:cNvPr>
          <p:cNvSpPr/>
          <p:nvPr/>
        </p:nvSpPr>
        <p:spPr>
          <a:xfrm>
            <a:off x="0" y="5295331"/>
            <a:ext cx="6858000" cy="461066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6E8BE7F-3483-B26B-73B0-B5E8F8CE8EC2}"/>
              </a:ext>
            </a:extLst>
          </p:cNvPr>
          <p:cNvSpPr txBox="1"/>
          <p:nvPr/>
        </p:nvSpPr>
        <p:spPr>
          <a:xfrm>
            <a:off x="3252094" y="8965303"/>
            <a:ext cx="3435350" cy="830997"/>
          </a:xfrm>
          <a:prstGeom prst="rect">
            <a:avLst/>
          </a:prstGeom>
          <a:noFill/>
        </p:spPr>
        <p:txBody>
          <a:bodyPr wrap="square">
            <a:spAutoFit/>
          </a:bodyP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Trust phone number (required)</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Trust email address (if available)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Trust Address (if available)</a:t>
            </a:r>
          </a:p>
        </p:txBody>
      </p:sp>
      <p:sp>
        <p:nvSpPr>
          <p:cNvPr id="25" name="TextBox 24">
            <a:extLst>
              <a:ext uri="{FF2B5EF4-FFF2-40B4-BE49-F238E27FC236}">
                <a16:creationId xmlns:a16="http://schemas.microsoft.com/office/drawing/2014/main" id="{EF526D54-7DFE-5C31-3090-C243864E40A3}"/>
              </a:ext>
            </a:extLst>
          </p:cNvPr>
          <p:cNvSpPr txBox="1"/>
          <p:nvPr/>
        </p:nvSpPr>
        <p:spPr>
          <a:xfrm>
            <a:off x="170556" y="8889084"/>
            <a:ext cx="3081538" cy="923330"/>
          </a:xfrm>
          <a:prstGeom prst="rect">
            <a:avLst/>
          </a:prstGeom>
          <a:noFill/>
        </p:spPr>
        <p:txBody>
          <a:bodyPr wrap="square">
            <a:spAutoFit/>
          </a:bodyPr>
          <a:lstStyle/>
          <a:p>
            <a:r>
              <a:rPr lang="en-GB" b="1" dirty="0">
                <a:solidFill>
                  <a:srgbClr val="6E2463"/>
                </a:solidFill>
                <a:latin typeface="Arial" panose="020B0604020202020204" pitchFamily="34" charset="0"/>
                <a:cs typeface="Arial" panose="020B0604020202020204" pitchFamily="34" charset="0"/>
              </a:rPr>
              <a:t>If you do not want to take part, or if you have any questions please contact:</a:t>
            </a:r>
          </a:p>
        </p:txBody>
      </p:sp>
      <p:grpSp>
        <p:nvGrpSpPr>
          <p:cNvPr id="41" name="Group 40">
            <a:extLst>
              <a:ext uri="{FF2B5EF4-FFF2-40B4-BE49-F238E27FC236}">
                <a16:creationId xmlns:a16="http://schemas.microsoft.com/office/drawing/2014/main" id="{3279B285-BD0E-B8C5-5613-3751AACC5CED}"/>
              </a:ext>
            </a:extLst>
          </p:cNvPr>
          <p:cNvGrpSpPr/>
          <p:nvPr/>
        </p:nvGrpSpPr>
        <p:grpSpPr>
          <a:xfrm>
            <a:off x="170554" y="7263541"/>
            <a:ext cx="6516889" cy="1483710"/>
            <a:chOff x="-6761612" y="5759891"/>
            <a:chExt cx="6240582" cy="1483710"/>
          </a:xfrm>
        </p:grpSpPr>
        <p:sp>
          <p:nvSpPr>
            <p:cNvPr id="3" name="TextBox 2">
              <a:extLst>
                <a:ext uri="{FF2B5EF4-FFF2-40B4-BE49-F238E27FC236}">
                  <a16:creationId xmlns:a16="http://schemas.microsoft.com/office/drawing/2014/main" id="{49DE8C17-1B34-CA86-77D2-528CEF759F6B}"/>
                </a:ext>
              </a:extLst>
            </p:cNvPr>
            <p:cNvSpPr txBox="1"/>
            <p:nvPr/>
          </p:nvSpPr>
          <p:spPr>
            <a:xfrm>
              <a:off x="-6761612" y="5759891"/>
              <a:ext cx="5168626" cy="400110"/>
            </a:xfrm>
            <a:prstGeom prst="rect">
              <a:avLst/>
            </a:prstGeom>
            <a:noFill/>
          </p:spPr>
          <p:txBody>
            <a:bodyPr wrap="square">
              <a:spAutoFit/>
            </a:bodyPr>
            <a:lstStyle/>
            <a:p>
              <a:r>
                <a:rPr lang="en-GB" sz="2000" b="1" dirty="0">
                  <a:solidFill>
                    <a:srgbClr val="6E2463"/>
                  </a:solidFill>
                  <a:latin typeface="Arial" panose="020B0604020202020204" pitchFamily="34" charset="0"/>
                  <a:cs typeface="Arial" panose="020B0604020202020204" pitchFamily="34" charset="0"/>
                </a:rPr>
                <a:t>Help us to improve your services</a:t>
              </a:r>
            </a:p>
          </p:txBody>
        </p:sp>
        <p:sp>
          <p:nvSpPr>
            <p:cNvPr id="7" name="TextBox 6">
              <a:extLst>
                <a:ext uri="{FF2B5EF4-FFF2-40B4-BE49-F238E27FC236}">
                  <a16:creationId xmlns:a16="http://schemas.microsoft.com/office/drawing/2014/main" id="{BE0014D1-2277-3996-8002-0D3062BFED76}"/>
                </a:ext>
              </a:extLst>
            </p:cNvPr>
            <p:cNvSpPr txBox="1"/>
            <p:nvPr/>
          </p:nvSpPr>
          <p:spPr>
            <a:xfrm>
              <a:off x="-6730332" y="6166383"/>
              <a:ext cx="6209302" cy="1077218"/>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If invited to take part, your name, phone number, and postal address will be used by researchers to carry out the survey. Your contact information will not be shared with anyone else, and all data is </a:t>
              </a:r>
              <a:r>
                <a:rPr lang="en-GB" sz="1600" b="1" dirty="0">
                  <a:solidFill>
                    <a:srgbClr val="005EB8"/>
                  </a:solidFill>
                  <a:latin typeface="Arial" panose="020B0604020202020204" pitchFamily="34" charset="0"/>
                  <a:cs typeface="Arial" panose="020B0604020202020204" pitchFamily="34" charset="0"/>
                </a:rPr>
                <a:t>anonymised</a:t>
              </a:r>
              <a:r>
                <a:rPr lang="en-GB" sz="1600" b="1" dirty="0">
                  <a:latin typeface="Arial" panose="020B0604020202020204" pitchFamily="34" charset="0"/>
                  <a:cs typeface="Arial" panose="020B0604020202020204" pitchFamily="34" charset="0"/>
                </a:rPr>
                <a:t>. </a:t>
              </a:r>
            </a:p>
          </p:txBody>
        </p:sp>
      </p:grpSp>
      <p:sp>
        <p:nvSpPr>
          <p:cNvPr id="10" name="TextBox 9">
            <a:extLst>
              <a:ext uri="{FF2B5EF4-FFF2-40B4-BE49-F238E27FC236}">
                <a16:creationId xmlns:a16="http://schemas.microsoft.com/office/drawing/2014/main" id="{F8D1AB0D-7822-FD0E-4C9E-542B7AEF2824}"/>
              </a:ext>
            </a:extLst>
          </p:cNvPr>
          <p:cNvSpPr txBox="1"/>
          <p:nvPr/>
        </p:nvSpPr>
        <p:spPr>
          <a:xfrm>
            <a:off x="1269628" y="5554207"/>
            <a:ext cx="5417815" cy="1077218"/>
          </a:xfrm>
          <a:prstGeom prst="rect">
            <a:avLst/>
          </a:prstGeom>
          <a:noFill/>
        </p:spPr>
        <p:txBody>
          <a:bodyPr wrap="square">
            <a:spAutoFit/>
          </a:bodyPr>
          <a:lstStyle/>
          <a:p>
            <a:r>
              <a:rPr lang="en-US" sz="1600" b="1" dirty="0">
                <a:solidFill>
                  <a:srgbClr val="005EB8"/>
                </a:solidFill>
                <a:latin typeface="Arial" panose="020B0604020202020204" pitchFamily="34" charset="0"/>
                <a:cs typeface="Arial" panose="020B0604020202020204" pitchFamily="34" charset="0"/>
              </a:rPr>
              <a:t>Look out for your survey invitation in the post. </a:t>
            </a:r>
            <a:r>
              <a:rPr lang="en-US" sz="1600" dirty="0">
                <a:latin typeface="Arial" panose="020B0604020202020204" pitchFamily="34" charset="0"/>
                <a:cs typeface="Arial" panose="020B0604020202020204" pitchFamily="34" charset="0"/>
              </a:rPr>
              <a:t>Invitations will be sent in August and September 2025, to a random selection of people who have used community mental health services during April and May 2025. </a:t>
            </a:r>
            <a:endParaRPr lang="en-GB" sz="1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C909DE8-2C1D-E5EF-9893-6C20FF2A634E}"/>
              </a:ext>
            </a:extLst>
          </p:cNvPr>
          <p:cNvSpPr/>
          <p:nvPr/>
        </p:nvSpPr>
        <p:spPr>
          <a:xfrm>
            <a:off x="0" y="1075377"/>
            <a:ext cx="6858000" cy="1447752"/>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F22637E-2B0B-6764-E3F0-169B64AFFCDC}"/>
              </a:ext>
            </a:extLst>
          </p:cNvPr>
          <p:cNvSpPr txBox="1"/>
          <p:nvPr/>
        </p:nvSpPr>
        <p:spPr>
          <a:xfrm>
            <a:off x="1068946" y="1017790"/>
            <a:ext cx="5326206" cy="1077218"/>
          </a:xfrm>
          <a:prstGeom prst="rect">
            <a:avLst/>
          </a:prstGeom>
          <a:noFill/>
        </p:spPr>
        <p:txBody>
          <a:bodyPr wrap="square">
            <a:spAutoFit/>
          </a:bodyPr>
          <a:lstStyle/>
          <a:p>
            <a:pPr marL="71755" marR="828040" algn="ctr">
              <a:spcBef>
                <a:spcPts val="1800"/>
              </a:spcBef>
              <a:spcAft>
                <a:spcPts val="0"/>
              </a:spcAft>
            </a:pPr>
            <a:r>
              <a:rPr lang="en-GB" sz="3200" b="1" spc="-35" dirty="0">
                <a:solidFill>
                  <a:schemeClr val="bg1"/>
                </a:solidFill>
                <a:latin typeface="Arial" panose="020B0604020202020204" pitchFamily="34" charset="0"/>
                <a:ea typeface="Arial" panose="020B0604020202020204" pitchFamily="34" charset="0"/>
                <a:cs typeface="Arial" panose="020B0604020202020204" pitchFamily="34" charset="0"/>
              </a:rPr>
              <a:t>Share your thoughts </a:t>
            </a:r>
            <a:r>
              <a:rPr lang="en-GB" sz="3200" b="1" spc="-35" dirty="0">
                <a:solidFill>
                  <a:schemeClr val="bg1"/>
                </a:solidFill>
                <a:effectLst/>
                <a:latin typeface="Arial" panose="020B0604020202020204" pitchFamily="34" charset="0"/>
                <a:ea typeface="Arial" panose="020B0604020202020204" pitchFamily="34" charset="0"/>
                <a:cs typeface="Arial" panose="020B0604020202020204" pitchFamily="34" charset="0"/>
              </a:rPr>
              <a:t>on mental health care</a:t>
            </a:r>
            <a:endParaRPr lang="en-GB" sz="32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4A047A4-583E-4EA6-A32F-6ED76D4C1EE0}"/>
              </a:ext>
            </a:extLst>
          </p:cNvPr>
          <p:cNvSpPr txBox="1"/>
          <p:nvPr/>
        </p:nvSpPr>
        <p:spPr>
          <a:xfrm>
            <a:off x="911737" y="2055370"/>
            <a:ext cx="6209303" cy="400110"/>
          </a:xfrm>
          <a:prstGeom prst="rect">
            <a:avLst/>
          </a:prstGeom>
          <a:noFill/>
        </p:spPr>
        <p:txBody>
          <a:bodyPr wrap="square">
            <a:spAutoFit/>
          </a:bodyPr>
          <a:lstStyle/>
          <a:p>
            <a:r>
              <a:rPr lang="en-GB" sz="2000" b="1" i="0" u="none" strike="noStrike" dirty="0">
                <a:solidFill>
                  <a:schemeClr val="bg1"/>
                </a:solidFill>
                <a:effectLst/>
                <a:latin typeface="Arial" panose="020B0604020202020204" pitchFamily="34" charset="0"/>
                <a:cs typeface="Arial" panose="020B0604020202020204" pitchFamily="34" charset="0"/>
              </a:rPr>
              <a:t>Community Mental Health Survey 2025</a:t>
            </a:r>
            <a:endParaRPr lang="en-GB" sz="2000" b="1" dirty="0">
              <a:solidFill>
                <a:schemeClr val="bg1"/>
              </a:solidFill>
              <a:latin typeface="Arial" panose="020B0604020202020204" pitchFamily="34" charset="0"/>
              <a:cs typeface="Arial" panose="020B0604020202020204" pitchFamily="34" charset="0"/>
            </a:endParaRPr>
          </a:p>
        </p:txBody>
      </p:sp>
      <p:pic>
        <p:nvPicPr>
          <p:cNvPr id="8" name="Picture 7" descr="A blue line drawing of a paper and a envelope&#10;&#10;AI-generated content may be incorrect.">
            <a:extLst>
              <a:ext uri="{FF2B5EF4-FFF2-40B4-BE49-F238E27FC236}">
                <a16:creationId xmlns:a16="http://schemas.microsoft.com/office/drawing/2014/main" id="{F97163C9-9782-FC40-23A1-59076007D8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51" y="5554207"/>
            <a:ext cx="1083600" cy="1083600"/>
          </a:xfrm>
          <a:prstGeom prst="rect">
            <a:avLst/>
          </a:prstGeom>
        </p:spPr>
      </p:pic>
      <p:sp>
        <p:nvSpPr>
          <p:cNvPr id="6" name="TextBox 5">
            <a:extLst>
              <a:ext uri="{FF2B5EF4-FFF2-40B4-BE49-F238E27FC236}">
                <a16:creationId xmlns:a16="http://schemas.microsoft.com/office/drawing/2014/main" id="{A9D25810-97A8-FABC-4925-8621C226EA08}"/>
              </a:ext>
            </a:extLst>
          </p:cNvPr>
          <p:cNvSpPr txBox="1"/>
          <p:nvPr/>
        </p:nvSpPr>
        <p:spPr>
          <a:xfrm>
            <a:off x="170554" y="6689727"/>
            <a:ext cx="6687446" cy="584775"/>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You will be asked to fill in a survey about your mental health care, which you can complete online or on paper. </a:t>
            </a:r>
          </a:p>
        </p:txBody>
      </p:sp>
    </p:spTree>
    <p:extLst>
      <p:ext uri="{BB962C8B-B14F-4D97-AF65-F5344CB8AC3E}">
        <p14:creationId xmlns:p14="http://schemas.microsoft.com/office/powerpoint/2010/main" val="231357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013929-3A44-C031-1572-96D58049E453}"/>
              </a:ext>
            </a:extLst>
          </p:cNvPr>
          <p:cNvSpPr/>
          <p:nvPr/>
        </p:nvSpPr>
        <p:spPr>
          <a:xfrm>
            <a:off x="0" y="1225652"/>
            <a:ext cx="6858000" cy="82789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E1CE072-419E-12D1-612A-3F1E29964951}"/>
              </a:ext>
            </a:extLst>
          </p:cNvPr>
          <p:cNvSpPr txBox="1"/>
          <p:nvPr/>
        </p:nvSpPr>
        <p:spPr>
          <a:xfrm>
            <a:off x="1265976" y="5388667"/>
            <a:ext cx="5295018" cy="1077218"/>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Results</a:t>
            </a:r>
            <a:r>
              <a:rPr lang="en-GB" sz="1600" dirty="0">
                <a:latin typeface="Arial" panose="020B0604020202020204" pitchFamily="34" charset="0"/>
                <a:cs typeface="Arial" panose="020B0604020202020204" pitchFamily="34" charset="0"/>
              </a:rPr>
              <a:t> will be published on CQC’s website in </a:t>
            </a:r>
            <a:r>
              <a:rPr lang="en-GB" sz="1600" b="1" dirty="0">
                <a:solidFill>
                  <a:srgbClr val="005EB8"/>
                </a:solidFill>
                <a:latin typeface="Arial" panose="020B0604020202020204" pitchFamily="34" charset="0"/>
                <a:cs typeface="Arial" panose="020B0604020202020204" pitchFamily="34" charset="0"/>
              </a:rPr>
              <a:t>spring 2026. </a:t>
            </a:r>
          </a:p>
          <a:p>
            <a:r>
              <a:rPr lang="en-GB" sz="1600" dirty="0">
                <a:latin typeface="Arial" panose="020B0604020202020204" pitchFamily="34" charset="0"/>
                <a:cs typeface="Arial" panose="020B0604020202020204" pitchFamily="34" charset="0"/>
              </a:rPr>
              <a:t>To see results from previous surveys, please go to: </a:t>
            </a:r>
            <a:r>
              <a:rPr lang="en-GB" sz="1600" b="1" dirty="0">
                <a:solidFill>
                  <a:srgbClr val="005EB8"/>
                </a:solidFill>
                <a:latin typeface="Arial" panose="020B0604020202020204" pitchFamily="34" charset="0"/>
                <a:cs typeface="Arial" panose="020B0604020202020204" pitchFamily="34" charset="0"/>
              </a:rPr>
              <a:t>http://www.cqc.org.uk/cmhsurvey</a:t>
            </a:r>
          </a:p>
        </p:txBody>
      </p:sp>
      <p:sp>
        <p:nvSpPr>
          <p:cNvPr id="23" name="TextBox 22">
            <a:extLst>
              <a:ext uri="{FF2B5EF4-FFF2-40B4-BE49-F238E27FC236}">
                <a16:creationId xmlns:a16="http://schemas.microsoft.com/office/drawing/2014/main" id="{01A825A3-4E0F-531B-AC63-F2F6EFEB5AD0}"/>
              </a:ext>
            </a:extLst>
          </p:cNvPr>
          <p:cNvSpPr txBox="1"/>
          <p:nvPr/>
        </p:nvSpPr>
        <p:spPr>
          <a:xfrm>
            <a:off x="1265976" y="6908154"/>
            <a:ext cx="5409648" cy="2062103"/>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Your personal data </a:t>
            </a:r>
            <a:r>
              <a:rPr lang="en-GB" sz="1600" dirty="0">
                <a:latin typeface="Arial" panose="020B0604020202020204" pitchFamily="34" charset="0"/>
                <a:cs typeface="Arial" panose="020B0604020202020204" pitchFamily="34" charset="0"/>
              </a:rPr>
              <a:t>will be </a:t>
            </a:r>
            <a:r>
              <a:rPr lang="en-GB" sz="1600" b="1" dirty="0">
                <a:solidFill>
                  <a:srgbClr val="005EB8"/>
                </a:solidFill>
                <a:latin typeface="Arial" panose="020B0604020202020204" pitchFamily="34" charset="0"/>
                <a:cs typeface="Arial" panose="020B0604020202020204" pitchFamily="34" charset="0"/>
              </a:rPr>
              <a:t>held securely </a:t>
            </a:r>
            <a:r>
              <a:rPr lang="en-GB" sz="1600" dirty="0">
                <a:latin typeface="Arial" panose="020B0604020202020204" pitchFamily="34" charset="0"/>
                <a:cs typeface="Arial" panose="020B0604020202020204" pitchFamily="34" charset="0"/>
              </a:rPr>
              <a:t>and will be treated in strict confidence in accordance with the General Data Protection Regulation. Your personal data is not used for any other purpose and is deleted once the survey process is complete. Your answers to the survey are not linked to your name or full address, but researchers analysing the results will use your postcode to undertake geographical analysis of overall results.</a:t>
            </a:r>
          </a:p>
        </p:txBody>
      </p:sp>
      <p:sp>
        <p:nvSpPr>
          <p:cNvPr id="27" name="TextBox 26">
            <a:extLst>
              <a:ext uri="{FF2B5EF4-FFF2-40B4-BE49-F238E27FC236}">
                <a16:creationId xmlns:a16="http://schemas.microsoft.com/office/drawing/2014/main" id="{31CA0C1E-8433-8D65-4511-E2F5EACEC8BB}"/>
              </a:ext>
            </a:extLst>
          </p:cNvPr>
          <p:cNvSpPr txBox="1"/>
          <p:nvPr/>
        </p:nvSpPr>
        <p:spPr>
          <a:xfrm>
            <a:off x="1265976" y="4031086"/>
            <a:ext cx="5295018" cy="830997"/>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survey is being carried out by researchers from this NHS Trust, the Care Quality Commission and the Survey Coordination Centre at Picker.</a:t>
            </a:r>
          </a:p>
        </p:txBody>
      </p:sp>
      <p:pic>
        <p:nvPicPr>
          <p:cNvPr id="29" name="image2.png">
            <a:extLst>
              <a:ext uri="{FF2B5EF4-FFF2-40B4-BE49-F238E27FC236}">
                <a16:creationId xmlns:a16="http://schemas.microsoft.com/office/drawing/2014/main" id="{A06390F8-22F3-BE5B-EB90-3FE9F7948EF5}"/>
              </a:ext>
            </a:extLst>
          </p:cNvPr>
          <p:cNvPicPr>
            <a:picLocks noChangeAspect="1"/>
          </p:cNvPicPr>
          <p:nvPr/>
        </p:nvPicPr>
        <p:blipFill>
          <a:blip r:embed="rId2" cstate="print"/>
          <a:stretch>
            <a:fillRect/>
          </a:stretch>
        </p:blipFill>
        <p:spPr>
          <a:xfrm>
            <a:off x="430656" y="319905"/>
            <a:ext cx="1677949" cy="532721"/>
          </a:xfrm>
          <a:prstGeom prst="rect">
            <a:avLst/>
          </a:prstGeom>
        </p:spPr>
      </p:pic>
      <p:pic>
        <p:nvPicPr>
          <p:cNvPr id="30" name="image3.jpeg" descr="NHS 10mm - RGB Blue">
            <a:extLst>
              <a:ext uri="{FF2B5EF4-FFF2-40B4-BE49-F238E27FC236}">
                <a16:creationId xmlns:a16="http://schemas.microsoft.com/office/drawing/2014/main" id="{D8EFE242-69D3-0D1D-1AFC-A70021F257B3}"/>
              </a:ext>
            </a:extLst>
          </p:cNvPr>
          <p:cNvPicPr>
            <a:picLocks noChangeAspect="1"/>
          </p:cNvPicPr>
          <p:nvPr/>
        </p:nvPicPr>
        <p:blipFill>
          <a:blip r:embed="rId3" cstate="print"/>
          <a:stretch>
            <a:fillRect/>
          </a:stretch>
        </p:blipFill>
        <p:spPr>
          <a:xfrm>
            <a:off x="5432644" y="389148"/>
            <a:ext cx="978493" cy="394235"/>
          </a:xfrm>
          <a:prstGeom prst="rect">
            <a:avLst/>
          </a:prstGeom>
        </p:spPr>
      </p:pic>
      <p:sp>
        <p:nvSpPr>
          <p:cNvPr id="4" name="TextBox 3">
            <a:extLst>
              <a:ext uri="{FF2B5EF4-FFF2-40B4-BE49-F238E27FC236}">
                <a16:creationId xmlns:a16="http://schemas.microsoft.com/office/drawing/2014/main" id="{8DB43C7E-81B7-0E5E-7FEA-CAB7454318FA}"/>
              </a:ext>
            </a:extLst>
          </p:cNvPr>
          <p:cNvSpPr txBox="1"/>
          <p:nvPr/>
        </p:nvSpPr>
        <p:spPr>
          <a:xfrm>
            <a:off x="1265976" y="2761252"/>
            <a:ext cx="5409648" cy="830997"/>
          </a:xfrm>
          <a:prstGeom prst="rect">
            <a:avLst/>
          </a:prstGeom>
          <a:noFill/>
        </p:spPr>
        <p:txBody>
          <a:bodyPr wrap="square">
            <a:spAutoFit/>
          </a:bodyPr>
          <a:lstStyle/>
          <a:p>
            <a:r>
              <a:rPr lang="en-GB" sz="1600" b="1" dirty="0">
                <a:solidFill>
                  <a:srgbClr val="005EB8"/>
                </a:solidFill>
                <a:latin typeface="Arial" panose="020B0604020202020204" pitchFamily="34" charset="0"/>
                <a:cs typeface="Arial" panose="020B0604020202020204" pitchFamily="34" charset="0"/>
              </a:rPr>
              <a:t>Don’t want to take part </a:t>
            </a:r>
            <a:r>
              <a:rPr lang="en-GB" sz="1600" dirty="0">
                <a:latin typeface="Arial" panose="020B0604020202020204" pitchFamily="34" charset="0"/>
                <a:cs typeface="Arial" panose="020B0604020202020204" pitchFamily="34" charset="0"/>
              </a:rPr>
              <a:t>or have your details shared with researchers. Please </a:t>
            </a:r>
            <a:r>
              <a:rPr lang="en-GB" sz="1600" b="1" dirty="0">
                <a:solidFill>
                  <a:srgbClr val="005EB8"/>
                </a:solidFill>
                <a:latin typeface="Arial" panose="020B0604020202020204" pitchFamily="34" charset="0"/>
                <a:cs typeface="Arial" panose="020B0604020202020204" pitchFamily="34" charset="0"/>
              </a:rPr>
              <a:t>let us know by the end of June </a:t>
            </a:r>
            <a:r>
              <a:rPr lang="en-GB" sz="1600" dirty="0">
                <a:latin typeface="Arial" panose="020B0604020202020204" pitchFamily="34" charset="0"/>
                <a:cs typeface="Arial" panose="020B0604020202020204" pitchFamily="34" charset="0"/>
              </a:rPr>
              <a:t>using the contact details on the other page.</a:t>
            </a:r>
          </a:p>
        </p:txBody>
      </p:sp>
      <p:sp>
        <p:nvSpPr>
          <p:cNvPr id="40" name="TextBox 39">
            <a:extLst>
              <a:ext uri="{FF2B5EF4-FFF2-40B4-BE49-F238E27FC236}">
                <a16:creationId xmlns:a16="http://schemas.microsoft.com/office/drawing/2014/main" id="{57AC6537-EA3B-4FE1-AE15-C3759D08B9E1}"/>
              </a:ext>
            </a:extLst>
          </p:cNvPr>
          <p:cNvSpPr txBox="1"/>
          <p:nvPr/>
        </p:nvSpPr>
        <p:spPr>
          <a:xfrm>
            <a:off x="1269631" y="1382777"/>
            <a:ext cx="5345618" cy="1077218"/>
          </a:xfrm>
          <a:prstGeom prst="rect">
            <a:avLst/>
          </a:prstGeom>
          <a:noFill/>
        </p:spPr>
        <p:txBody>
          <a:bodyPr wrap="square">
            <a:spAutoFit/>
          </a:bodyPr>
          <a:lstStyle/>
          <a:p>
            <a:r>
              <a:rPr lang="en-GB" sz="1600" b="1" i="0" u="none" strike="noStrike" dirty="0">
                <a:solidFill>
                  <a:srgbClr val="005EB8"/>
                </a:solidFill>
                <a:effectLst/>
                <a:latin typeface="Arial" panose="020B0604020202020204" pitchFamily="34" charset="0"/>
                <a:cs typeface="Arial" panose="020B0604020202020204" pitchFamily="34" charset="0"/>
              </a:rPr>
              <a:t>Participation</a:t>
            </a:r>
            <a:r>
              <a:rPr lang="en-GB" sz="1600" b="0" i="0" u="none" strike="noStrike" dirty="0">
                <a:solidFill>
                  <a:srgbClr val="005EB8"/>
                </a:solidFill>
                <a:effectLst/>
                <a:latin typeface="Arial" panose="020B0604020202020204" pitchFamily="34" charset="0"/>
                <a:cs typeface="Arial" panose="020B0604020202020204" pitchFamily="34" charset="0"/>
              </a:rPr>
              <a:t> </a:t>
            </a:r>
            <a:r>
              <a:rPr lang="en-GB" sz="1600" b="0" i="0" u="none" strike="noStrike" dirty="0">
                <a:effectLst/>
                <a:latin typeface="Arial" panose="020B0604020202020204" pitchFamily="34" charset="0"/>
                <a:cs typeface="Arial" panose="020B0604020202020204" pitchFamily="34" charset="0"/>
              </a:rPr>
              <a:t>is completely </a:t>
            </a:r>
            <a:r>
              <a:rPr lang="en-GB" sz="1600" b="1" i="0" u="none" strike="noStrike" dirty="0">
                <a:solidFill>
                  <a:srgbClr val="005EB8"/>
                </a:solidFill>
                <a:effectLst/>
                <a:latin typeface="Arial" panose="020B0604020202020204" pitchFamily="34" charset="0"/>
                <a:cs typeface="Arial" panose="020B0604020202020204" pitchFamily="34" charset="0"/>
              </a:rPr>
              <a:t>voluntary</a:t>
            </a:r>
            <a:r>
              <a:rPr lang="en-GB" sz="1600" i="0" u="none" strike="noStrike" dirty="0">
                <a:effectLst/>
                <a:latin typeface="Arial" panose="020B0604020202020204" pitchFamily="34" charset="0"/>
                <a:cs typeface="Arial" panose="020B0604020202020204" pitchFamily="34" charset="0"/>
              </a:rPr>
              <a:t>,</a:t>
            </a:r>
            <a:r>
              <a:rPr lang="en-GB" sz="1600" b="0" i="0" u="none" strike="noStrike" dirty="0">
                <a:effectLst/>
                <a:latin typeface="Arial" panose="020B0604020202020204" pitchFamily="34" charset="0"/>
                <a:cs typeface="Arial" panose="020B0604020202020204" pitchFamily="34" charset="0"/>
              </a:rPr>
              <a:t> and all responses will remain </a:t>
            </a:r>
            <a:r>
              <a:rPr lang="en-GB" sz="1600" b="1" i="0" u="none" strike="noStrike" dirty="0">
                <a:solidFill>
                  <a:srgbClr val="005EB8"/>
                </a:solidFill>
                <a:effectLst/>
                <a:latin typeface="Arial" panose="020B0604020202020204" pitchFamily="34" charset="0"/>
                <a:cs typeface="Arial" panose="020B0604020202020204" pitchFamily="34" charset="0"/>
              </a:rPr>
              <a:t>confidential.</a:t>
            </a:r>
          </a:p>
          <a:p>
            <a:r>
              <a:rPr lang="en-GB" sz="1600" dirty="0">
                <a:latin typeface="Arial" panose="020B0604020202020204" pitchFamily="34" charset="0"/>
                <a:cs typeface="Arial" panose="020B0604020202020204" pitchFamily="34" charset="0"/>
              </a:rPr>
              <a:t>Choosing not to take part, will not impact the care you receive from the NHS in any way.</a:t>
            </a:r>
          </a:p>
        </p:txBody>
      </p:sp>
      <p:pic>
        <p:nvPicPr>
          <p:cNvPr id="7" name="Picture 6" descr="A blue and black chat bubble&#10;&#10;AI-generated content may be incorrect.">
            <a:extLst>
              <a:ext uri="{FF2B5EF4-FFF2-40B4-BE49-F238E27FC236}">
                <a16:creationId xmlns:a16="http://schemas.microsoft.com/office/drawing/2014/main" id="{BF15C67A-5242-EAD7-5769-3F990A535C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95" y="1328120"/>
            <a:ext cx="1081834" cy="1081834"/>
          </a:xfrm>
          <a:prstGeom prst="rect">
            <a:avLst/>
          </a:prstGeom>
        </p:spPr>
      </p:pic>
      <p:pic>
        <p:nvPicPr>
          <p:cNvPr id="9" name="Picture 8" descr="A blue line drawing of a checklist&#10;&#10;AI-generated content may be incorrect.">
            <a:extLst>
              <a:ext uri="{FF2B5EF4-FFF2-40B4-BE49-F238E27FC236}">
                <a16:creationId xmlns:a16="http://schemas.microsoft.com/office/drawing/2014/main" id="{566779C9-8676-3C87-4E65-0A112C3BE2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629" y="3947030"/>
            <a:ext cx="1083600" cy="1083600"/>
          </a:xfrm>
          <a:prstGeom prst="rect">
            <a:avLst/>
          </a:prstGeom>
        </p:spPr>
      </p:pic>
      <p:pic>
        <p:nvPicPr>
          <p:cNvPr id="11" name="Picture 10" descr="A blue check mark in a shield&#10;&#10;AI-generated content may be incorrect.">
            <a:extLst>
              <a:ext uri="{FF2B5EF4-FFF2-40B4-BE49-F238E27FC236}">
                <a16:creationId xmlns:a16="http://schemas.microsoft.com/office/drawing/2014/main" id="{37070B90-D0D3-621F-7EE1-CFEFF9B40C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376" y="2651268"/>
            <a:ext cx="1083600" cy="1083600"/>
          </a:xfrm>
          <a:prstGeom prst="rect">
            <a:avLst/>
          </a:prstGeom>
        </p:spPr>
      </p:pic>
      <p:pic>
        <p:nvPicPr>
          <p:cNvPr id="13" name="Picture 12" descr="A group of people with a heart in the middle of a building&#10;&#10;AI-generated content may be incorrect.">
            <a:extLst>
              <a:ext uri="{FF2B5EF4-FFF2-40B4-BE49-F238E27FC236}">
                <a16:creationId xmlns:a16="http://schemas.microsoft.com/office/drawing/2014/main" id="{66EE0561-065C-844E-7C93-007D2272AC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629" y="5340685"/>
            <a:ext cx="1083600" cy="1083600"/>
          </a:xfrm>
          <a:prstGeom prst="rect">
            <a:avLst/>
          </a:prstGeom>
        </p:spPr>
      </p:pic>
      <p:pic>
        <p:nvPicPr>
          <p:cNvPr id="15" name="Picture 14" descr="A blue and black symbol with a question mark&#10;&#10;AI-generated content may be incorrect.">
            <a:extLst>
              <a:ext uri="{FF2B5EF4-FFF2-40B4-BE49-F238E27FC236}">
                <a16:creationId xmlns:a16="http://schemas.microsoft.com/office/drawing/2014/main" id="{4ECCB101-6B1C-C548-7D52-3BEEE3EEC8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376" y="6992372"/>
            <a:ext cx="1083600" cy="1083600"/>
          </a:xfrm>
          <a:prstGeom prst="rect">
            <a:avLst/>
          </a:prstGeom>
        </p:spPr>
      </p:pic>
    </p:spTree>
    <p:extLst>
      <p:ext uri="{BB962C8B-B14F-4D97-AF65-F5344CB8AC3E}">
        <p14:creationId xmlns:p14="http://schemas.microsoft.com/office/powerpoint/2010/main" val="29181850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483268-3623-4A9D-A80F-CFE402D72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0C16A5-9912-4582-B402-3734C11A6C19}">
  <ds:schemaRefs>
    <ds:schemaRef ds:uri="http://schemas.microsoft.com/office/2006/metadata/properties"/>
    <ds:schemaRef ds:uri="http://schemas.microsoft.com/office/infopath/2007/PartnerControls"/>
    <ds:schemaRef ds:uri="c497441b-d3fe-4788-8629-aff52d38f515"/>
    <ds:schemaRef ds:uri="1d162527-c308-4a98-98b8-9e726c57dd8b"/>
  </ds:schemaRefs>
</ds:datastoreItem>
</file>

<file path=customXml/itemProps3.xml><?xml version="1.0" encoding="utf-8"?>
<ds:datastoreItem xmlns:ds="http://schemas.openxmlformats.org/officeDocument/2006/customXml" ds:itemID="{24D2F446-FB63-43FB-8537-01EF18501B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3547</TotalTime>
  <Words>357</Words>
  <Application>Microsoft Office PowerPoint</Application>
  <PresentationFormat>A4 Paper (210x297 mm)</PresentationFormat>
  <Paragraphs>17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Anca Postolache</dc:creator>
  <cp:lastModifiedBy>Samantha Guymer</cp:lastModifiedBy>
  <cp:revision>51</cp:revision>
  <dcterms:created xsi:type="dcterms:W3CDTF">2023-04-24T17:05:36Z</dcterms:created>
  <dcterms:modified xsi:type="dcterms:W3CDTF">2025-04-08T13:12:00Z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